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7" r:id="rId2"/>
    <p:sldId id="392" r:id="rId3"/>
    <p:sldId id="391" r:id="rId4"/>
    <p:sldId id="393" r:id="rId5"/>
    <p:sldId id="394" r:id="rId6"/>
    <p:sldId id="466" r:id="rId7"/>
    <p:sldId id="472" r:id="rId8"/>
    <p:sldId id="396" r:id="rId9"/>
    <p:sldId id="398" r:id="rId10"/>
    <p:sldId id="399" r:id="rId11"/>
    <p:sldId id="401" r:id="rId12"/>
    <p:sldId id="402" r:id="rId13"/>
    <p:sldId id="404" r:id="rId14"/>
    <p:sldId id="406" r:id="rId15"/>
    <p:sldId id="467" r:id="rId16"/>
    <p:sldId id="407" r:id="rId17"/>
    <p:sldId id="468" r:id="rId18"/>
    <p:sldId id="469" r:id="rId19"/>
    <p:sldId id="461" r:id="rId20"/>
    <p:sldId id="410" r:id="rId21"/>
    <p:sldId id="412" r:id="rId22"/>
    <p:sldId id="405" r:id="rId23"/>
    <p:sldId id="411" r:id="rId24"/>
    <p:sldId id="475" r:id="rId25"/>
    <p:sldId id="488" r:id="rId26"/>
    <p:sldId id="476" r:id="rId27"/>
    <p:sldId id="458" r:id="rId28"/>
    <p:sldId id="413" r:id="rId29"/>
    <p:sldId id="414" r:id="rId30"/>
    <p:sldId id="422" r:id="rId31"/>
    <p:sldId id="423" r:id="rId32"/>
    <p:sldId id="477" r:id="rId33"/>
    <p:sldId id="478" r:id="rId34"/>
    <p:sldId id="426" r:id="rId35"/>
    <p:sldId id="427" r:id="rId36"/>
    <p:sldId id="428" r:id="rId37"/>
    <p:sldId id="430" r:id="rId38"/>
    <p:sldId id="431" r:id="rId39"/>
    <p:sldId id="489" r:id="rId40"/>
    <p:sldId id="481" r:id="rId41"/>
    <p:sldId id="490" r:id="rId42"/>
    <p:sldId id="482" r:id="rId43"/>
    <p:sldId id="491" r:id="rId44"/>
    <p:sldId id="492" r:id="rId45"/>
    <p:sldId id="493" r:id="rId46"/>
    <p:sldId id="483" r:id="rId47"/>
    <p:sldId id="470" r:id="rId48"/>
    <p:sldId id="435" r:id="rId49"/>
    <p:sldId id="485" r:id="rId50"/>
    <p:sldId id="486" r:id="rId51"/>
    <p:sldId id="487" r:id="rId52"/>
    <p:sldId id="437" r:id="rId53"/>
    <p:sldId id="438" r:id="rId54"/>
    <p:sldId id="464" r:id="rId55"/>
    <p:sldId id="447" r:id="rId56"/>
    <p:sldId id="445" r:id="rId57"/>
    <p:sldId id="452" r:id="rId58"/>
    <p:sldId id="498" r:id="rId59"/>
    <p:sldId id="499" r:id="rId60"/>
    <p:sldId id="500" r:id="rId61"/>
    <p:sldId id="501" r:id="rId62"/>
    <p:sldId id="502" r:id="rId63"/>
    <p:sldId id="454" r:id="rId64"/>
    <p:sldId id="462" r:id="rId65"/>
    <p:sldId id="503" r:id="rId66"/>
    <p:sldId id="504" r:id="rId67"/>
    <p:sldId id="505" r:id="rId68"/>
    <p:sldId id="506" r:id="rId69"/>
    <p:sldId id="507" r:id="rId70"/>
    <p:sldId id="508" r:id="rId71"/>
    <p:sldId id="509" r:id="rId72"/>
    <p:sldId id="510" r:id="rId73"/>
    <p:sldId id="494" r:id="rId74"/>
    <p:sldId id="495" r:id="rId75"/>
    <p:sldId id="484" r:id="rId76"/>
    <p:sldId id="497" r:id="rId77"/>
    <p:sldId id="49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2903"/>
  </p:normalViewPr>
  <p:slideViewPr>
    <p:cSldViewPr snapToGrid="0" snapToObjects="1">
      <p:cViewPr varScale="1">
        <p:scale>
          <a:sx n="93" d="100"/>
          <a:sy n="93" d="100"/>
        </p:scale>
        <p:origin x="856" y="208"/>
      </p:cViewPr>
      <p:guideLst/>
    </p:cSldViewPr>
  </p:slideViewPr>
  <p:outlineViewPr>
    <p:cViewPr>
      <p:scale>
        <a:sx n="33" d="100"/>
        <a:sy n="33" d="100"/>
      </p:scale>
      <p:origin x="0" y="-254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59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7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83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9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15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29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0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90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7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04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38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3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29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50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483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43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2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105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88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77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2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93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8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66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96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91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0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44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20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2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2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41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57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07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895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62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87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831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5530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4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6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18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8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66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62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023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141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885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755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500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481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9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31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174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837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028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405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42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710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9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16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30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2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15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415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6835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5192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430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786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191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939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4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2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5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 Week 1 – Neo4j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 in Computer Science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D8D0-0CFD-4F45-A890-A29C97BA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1" y="1021080"/>
            <a:ext cx="7329324" cy="45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 in Computer Science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7D4E0-4C29-4E4E-B984-CBF3BACA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965200"/>
            <a:ext cx="7398863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3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14167-BD1F-CC43-8AB4-DAF17EC1D708}"/>
              </a:ext>
            </a:extLst>
          </p:cNvPr>
          <p:cNvSpPr txBox="1"/>
          <p:nvPr/>
        </p:nvSpPr>
        <p:spPr>
          <a:xfrm>
            <a:off x="441960" y="1341120"/>
            <a:ext cx="11064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Graph database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online database management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model data in a form of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 data using nodes, relationships and properties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database management system with CRUD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built for use with OLTP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for transactional performance</a:t>
            </a:r>
          </a:p>
        </p:txBody>
      </p:sp>
    </p:spTree>
    <p:extLst>
      <p:ext uri="{BB962C8B-B14F-4D97-AF65-F5344CB8AC3E}">
        <p14:creationId xmlns:p14="http://schemas.microsoft.com/office/powerpoint/2010/main" val="67349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3D32-F284-464E-9C90-5DEFE1FEEC3A}"/>
              </a:ext>
            </a:extLst>
          </p:cNvPr>
          <p:cNvSpPr txBox="1"/>
          <p:nvPr/>
        </p:nvSpPr>
        <p:spPr>
          <a:xfrm>
            <a:off x="167640" y="986593"/>
            <a:ext cx="1173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remains constant as dataset grows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Schema-free, can add nodes, labels, subgraphs at any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Evolve data model with the rest of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Cypher query language for 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time writing queries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time asking the next questions about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9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28021-368E-DB4E-86D9-9F86E3D6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54800"/>
            <a:ext cx="10774680" cy="47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292174"/>
            <a:ext cx="955548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databases cannot handle relationships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0D98F-D262-0E4B-BC86-109474AE70C5}"/>
              </a:ext>
            </a:extLst>
          </p:cNvPr>
          <p:cNvSpPr txBox="1"/>
          <p:nvPr/>
        </p:nvSpPr>
        <p:spPr>
          <a:xfrm>
            <a:off x="167640" y="986593"/>
            <a:ext cx="1173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cannot model or store relationships without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Degraded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plummets as data grows and as the number of joins grows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Not 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types of data and relationships require schema redesign</a:t>
            </a:r>
          </a:p>
        </p:txBody>
      </p:sp>
    </p:spTree>
    <p:extLst>
      <p:ext uri="{BB962C8B-B14F-4D97-AF65-F5344CB8AC3E}">
        <p14:creationId xmlns:p14="http://schemas.microsoft.com/office/powerpoint/2010/main" val="264498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5F93-8715-EA4B-936C-A6C0A828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975359"/>
            <a:ext cx="10134600" cy="45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9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292174"/>
            <a:ext cx="955548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 databases cannot handle relationships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0D98F-D262-0E4B-BC86-109474AE70C5}"/>
              </a:ext>
            </a:extLst>
          </p:cNvPr>
          <p:cNvSpPr txBox="1"/>
          <p:nvPr/>
        </p:nvSpPr>
        <p:spPr>
          <a:xfrm>
            <a:off x="167640" y="986593"/>
            <a:ext cx="1173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cannot model or store relationships without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Degraded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plummets as you try to join data together in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Wrong Languages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”almost SQL” languages not good at joins</a:t>
            </a:r>
          </a:p>
        </p:txBody>
      </p:sp>
    </p:spTree>
    <p:extLst>
      <p:ext uri="{BB962C8B-B14F-4D97-AF65-F5344CB8AC3E}">
        <p14:creationId xmlns:p14="http://schemas.microsoft.com/office/powerpoint/2010/main" val="252276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292174"/>
            <a:ext cx="955548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Graph Database?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0D98F-D262-0E4B-BC86-109474AE70C5}"/>
              </a:ext>
            </a:extLst>
          </p:cNvPr>
          <p:cNvSpPr txBox="1"/>
          <p:nvPr/>
        </p:nvSpPr>
        <p:spPr>
          <a:xfrm>
            <a:off x="167640" y="986593"/>
            <a:ext cx="1173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Right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 simplify how you think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Better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relationships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Right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was built for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Flexible and Consistent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Evolve your schema seamlessly while keeping transactions (ACID)</a:t>
            </a:r>
          </a:p>
        </p:txBody>
      </p:sp>
    </p:spTree>
    <p:extLst>
      <p:ext uri="{BB962C8B-B14F-4D97-AF65-F5344CB8AC3E}">
        <p14:creationId xmlns:p14="http://schemas.microsoft.com/office/powerpoint/2010/main" val="250995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D2FB3-6E49-FC45-A234-D8FE2E7F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1" y="907200"/>
            <a:ext cx="7680960" cy="45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0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Databases vs RDBMS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Graph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Graphs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use/not to use graph databases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Neo4j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 to Cypher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Graph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A8D0-7EC3-3E43-80B9-BFBB0E41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61" y="776551"/>
            <a:ext cx="9317319" cy="46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5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databases vs RDBMS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80D9F-1682-8C48-8C1C-1A2156DD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807720"/>
            <a:ext cx="954024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53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databases vs RDBMS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3428A0-63C6-7B46-A285-944670D22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45865"/>
              </p:ext>
            </p:extLst>
          </p:nvPr>
        </p:nvGraphicFramePr>
        <p:xfrm>
          <a:off x="833377" y="925975"/>
          <a:ext cx="10289893" cy="4525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947">
                  <a:extLst>
                    <a:ext uri="{9D8B030D-6E8A-4147-A177-3AD203B41FA5}">
                      <a16:colId xmlns:a16="http://schemas.microsoft.com/office/drawing/2014/main" val="2029079293"/>
                    </a:ext>
                  </a:extLst>
                </a:gridCol>
                <a:gridCol w="4812946">
                  <a:extLst>
                    <a:ext uri="{9D8B030D-6E8A-4147-A177-3AD203B41FA5}">
                      <a16:colId xmlns:a16="http://schemas.microsoft.com/office/drawing/2014/main" val="936421332"/>
                    </a:ext>
                  </a:extLst>
                </a:gridCol>
              </a:tblGrid>
              <a:tr h="7191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96116"/>
                  </a:ext>
                </a:extLst>
              </a:tr>
              <a:tr h="71910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is stored in graphs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is stored in 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30873"/>
                  </a:ext>
                </a:extLst>
              </a:tr>
              <a:tr h="71910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13807"/>
                  </a:ext>
                </a:extLst>
              </a:tr>
              <a:tr h="71910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Properties and their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 and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15892"/>
                  </a:ext>
                </a:extLst>
              </a:tr>
              <a:tr h="93017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Connected nodes are defined by relationships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Constraints are used for relationships (PK/FK)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290727"/>
                  </a:ext>
                </a:extLst>
              </a:tr>
              <a:tr h="71910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traversal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joins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39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69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89760" y="292174"/>
            <a:ext cx="908303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Run-time behavior: RDBMS vs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9AEA0-BABD-D144-A5DB-4EF5DD35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7" y="775503"/>
            <a:ext cx="11352088" cy="46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vs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E838-65C0-6F48-888C-B003BFCF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7" y="810228"/>
            <a:ext cx="11389489" cy="44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model: RDMBS vs 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E4E05-0205-AD46-8F10-1D5B712F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7" y="1377388"/>
            <a:ext cx="11262166" cy="36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2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7A252-5CAD-E544-8BCD-6A0CF3AF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8" y="115553"/>
            <a:ext cx="10081549" cy="53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1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Graph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26D41-F5F7-E94B-AFB3-079D28516924}"/>
              </a:ext>
            </a:extLst>
          </p:cNvPr>
          <p:cNvSpPr txBox="1"/>
          <p:nvPr/>
        </p:nvSpPr>
        <p:spPr>
          <a:xfrm>
            <a:off x="228600" y="914400"/>
            <a:ext cx="11795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Property Graph Model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store data in the graph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vertices and edges (nodes/relationships)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represent data in more natural way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graph algorithms </a:t>
            </a:r>
          </a:p>
        </p:txBody>
      </p:sp>
    </p:spTree>
    <p:extLst>
      <p:ext uri="{BB962C8B-B14F-4D97-AF65-F5344CB8AC3E}">
        <p14:creationId xmlns:p14="http://schemas.microsoft.com/office/powerpoint/2010/main" val="3250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Graph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370A5-4E05-8140-BC4E-F309FB6D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8" y="754800"/>
            <a:ext cx="11378342" cy="47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Graph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26D41-F5F7-E94B-AFB3-079D28516924}"/>
              </a:ext>
            </a:extLst>
          </p:cNvPr>
          <p:cNvSpPr txBox="1"/>
          <p:nvPr/>
        </p:nvSpPr>
        <p:spPr>
          <a:xfrm>
            <a:off x="228600" y="914400"/>
            <a:ext cx="1179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Relationships are explicit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inferred by constraint or established at query time through join operations.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have the sane expressive power as the nodes representing the entities in the database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Relationships can have properties too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have values associated with the that can specify length, capacity or any other characteristic of that relationship</a:t>
            </a:r>
          </a:p>
          <a:p>
            <a:pPr lvl="1"/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69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Graphs</a:t>
            </a:r>
            <a:r>
              <a:rPr lang="en-US" sz="2400" dirty="0"/>
              <a:t> – first described by Swiss mathematician Leonhard Euler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6A8DE-B0C0-B849-8500-66E17C583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781359"/>
            <a:ext cx="8442961" cy="37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on Graphs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72417-6260-E540-8FFD-E1411AC41EBD}"/>
              </a:ext>
            </a:extLst>
          </p:cNvPr>
          <p:cNvSpPr txBox="1"/>
          <p:nvPr/>
        </p:nvSpPr>
        <p:spPr>
          <a:xfrm>
            <a:off x="320040" y="1032760"/>
            <a:ext cx="11704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Insert, Read, Update, Delete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Union of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set of vertices and edges in a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of vertices and edges that are common to both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Traversal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of visiting all vertices in a graph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95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Use Graph Databases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31690-8B88-BE44-9252-EAE93620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1" y="754800"/>
            <a:ext cx="10881263" cy="47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4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case: Graph-based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FF2B7-1432-DA4E-A52C-EAF752D1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9" y="740781"/>
            <a:ext cx="11139304" cy="46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case: Master data management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58614-9669-AA4F-99C4-D2077DCC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5" y="754799"/>
            <a:ext cx="10509812" cy="46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Not to Use Graph Databases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1203960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Large, set-oriented queries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that do not require a lot of joining or require a lot of aggregation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would suffer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aggregate-oriented queries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that do not require a lot of joining or require a lot of aggregation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02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Neo4j </a:t>
            </a:r>
          </a:p>
        </p:txBody>
      </p:sp>
    </p:spTree>
    <p:extLst>
      <p:ext uri="{BB962C8B-B14F-4D97-AF65-F5344CB8AC3E}">
        <p14:creationId xmlns:p14="http://schemas.microsoft.com/office/powerpoint/2010/main" val="2926089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1203960"/>
            <a:ext cx="114757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is 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use it to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information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find it later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for dealing with graph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Neo4j’s data model is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Neo4j’s query language (SQL for graphs)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declarative language – describes what you need, not how to get it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Transactional, ACID-compliant database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is optional (still need design effort!)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for online transaction 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6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1203960"/>
            <a:ext cx="1147572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 in 2007, sponsored by Neo4j,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active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to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scalability, high availability, fault-tolerance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solution offers horizontal and vertical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declarative query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matching language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us to state the pattern to be retrieved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for efficient query optimizations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High-performance graph operations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83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1203960"/>
            <a:ext cx="114757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scalability, high availability, fault-tolerance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solution offers horizontal and vertical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and Enterprise versions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gets 24/7 support, clustering, backup</a:t>
            </a:r>
          </a:p>
          <a:p>
            <a:pPr lvl="1"/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install Neo4j community version to explore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Graph Platform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62985" y="833378"/>
            <a:ext cx="11601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Neo4j Graph Platform includes components that enable us to develop graph-enabled application.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heart of the Neo4j Graph Platform is the Neo4j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F9263-7468-1247-B964-8467AEFF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07" y="2882899"/>
            <a:ext cx="5139159" cy="2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2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7E6C8-B598-B642-89E6-81E952C3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428172"/>
            <a:ext cx="11216640" cy="3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89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Index-free Adjacency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29640"/>
            <a:ext cx="1147572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and relationships are stored on disk as a graph for fast navigational access using pointers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Pre-computed bidirectional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Traversal is like pointer dereferencing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as fast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Index-free adjacency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node maintains a direct link to its adjacent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37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Database: ACID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29640"/>
            <a:ext cx="1147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Transactional consistency – all updates either succeed or fail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0AAC2-4402-E845-B764-20D3F046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23" y="1517923"/>
            <a:ext cx="10139423" cy="37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5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Engine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41382" y="825468"/>
            <a:ext cx="11475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Interprets Cypher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and retrieve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Kernel-level access to filesystem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Performant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113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and driver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41382" y="825468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to access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Cypher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write server-side extensions to access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Out-of-the-box drivers to access the database via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bolt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Java, JavaScript, Python, C#,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community contributions for other languages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86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41382" y="825468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Out-of-the-box: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Awesome Procedures on Cypher (APOC)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934D9-817C-CD40-85A7-5B3750B2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1909823"/>
            <a:ext cx="6736466" cy="35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4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41382" y="825468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Bloom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Neow4j ETL Tool</a:t>
            </a: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99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Graph Platform Architecture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8C6B4-4868-F64F-9396-71B9CB08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32" y="510960"/>
            <a:ext cx="10227026" cy="49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 Model – 4 data constructs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29640"/>
            <a:ext cx="1147572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store entity information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nodes to one another – provide means of structuring entities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and relationships are containers for properties (name/value pairs)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Categorize graphs – create subgraphs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5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Labelled Property Graph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3959B-45E3-1245-A07D-5A1C9E3F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745596"/>
            <a:ext cx="10358120" cy="46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8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26A93-E134-DD47-B164-6CD908B6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9757"/>
            <a:ext cx="11531048" cy="47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Graphs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D7097-A872-D449-BA78-A1DD7D40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9723120" cy="46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4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8AC53-E5D4-974C-8856-81339D44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0" y="484708"/>
            <a:ext cx="10872734" cy="49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0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9C5F3-20AB-DF4B-8DA4-6ED88423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3" y="659757"/>
            <a:ext cx="11377225" cy="47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2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Graph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A63F1-95DF-144B-9924-559C0413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2" y="648183"/>
            <a:ext cx="12149077" cy="45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09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nodes in the graph (entities)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properties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unique IDs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all of the connections (relationships)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process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type of questions we want to ask of 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1B9FC-0DB4-E344-B9D8-6BAFE14895E8}"/>
              </a:ext>
            </a:extLst>
          </p:cNvPr>
          <p:cNvSpPr txBox="1"/>
          <p:nvPr/>
        </p:nvSpPr>
        <p:spPr>
          <a:xfrm>
            <a:off x="838200" y="3855720"/>
            <a:ext cx="976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   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www.apcjones.com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/arrows/</a:t>
            </a:r>
          </a:p>
        </p:txBody>
      </p:sp>
    </p:spTree>
    <p:extLst>
      <p:ext uri="{BB962C8B-B14F-4D97-AF65-F5344CB8AC3E}">
        <p14:creationId xmlns:p14="http://schemas.microsoft.com/office/powerpoint/2010/main" val="1179235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29640"/>
            <a:ext cx="114757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for query-ability: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will drive 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Aligning relationships with use cases: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different relationship types between nodes for different use cases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naming strategy for your relationship types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45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Data Model –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29640"/>
            <a:ext cx="1147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Graphs are their own indexes!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Unless we want shortcuts to specific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index in code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more flexibility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trade read performance for write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like any database, including RDBMS</a:t>
            </a:r>
          </a:p>
        </p:txBody>
      </p:sp>
    </p:spTree>
    <p:extLst>
      <p:ext uri="{BB962C8B-B14F-4D97-AF65-F5344CB8AC3E}">
        <p14:creationId xmlns:p14="http://schemas.microsoft.com/office/powerpoint/2010/main" val="3123824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1203960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it with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from Neo4j Browser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from Java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using Cypher query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Programmatically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Gremlin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87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What is Cypher?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– SQL for 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Declarative query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Focuses on what, not how to retrieve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keywords such as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MATCH, WHERE, CREATE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Runs in the database server for the graph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ASCII art to represent nodes and 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947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What is Cypher?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5C5FF-E518-8048-B795-4B813C5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9" y="793343"/>
            <a:ext cx="11483055" cy="4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59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What is Cypher?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7FFA3-54C3-9146-91A3-D090B385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5" y="909917"/>
            <a:ext cx="10719126" cy="43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Graph?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BEA98-9BC2-F646-B3A6-36CF5A38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5" y="787079"/>
            <a:ext cx="8634712" cy="46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6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Nodes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E0538A-9EF3-904C-82B0-58EADEFF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5" y="844951"/>
            <a:ext cx="10563936" cy="44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0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Labels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67184-7390-CB4A-BAE9-5C924FD2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9" y="775505"/>
            <a:ext cx="10486663" cy="45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3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42663" y="292174"/>
            <a:ext cx="79983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Comments in Cypher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B23AA-32CD-344C-997A-99B20E45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0" y="1064870"/>
            <a:ext cx="11181144" cy="35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99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608881" y="292174"/>
            <a:ext cx="773212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Data 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F8D25-4C7A-D242-8266-A4AD2EBF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9" y="866292"/>
            <a:ext cx="9861630" cy="44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32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MATCH to retrieve nodes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 of clauses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Simplest queries consist of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 followed by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EBB9A-F832-9F47-A1A2-C9C2A35F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" y="2605195"/>
            <a:ext cx="12014307" cy="27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42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MATCH to retrieve nodes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19516-F8BE-8141-870D-F820C102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1" y="911936"/>
            <a:ext cx="10891777" cy="43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16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View nodes as table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14934-FCFE-2046-BDD0-146757D0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67" y="798693"/>
            <a:ext cx="9433367" cy="46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3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6FC34-3D21-6243-B422-9C46E8FFE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5" y="914399"/>
            <a:ext cx="10483169" cy="42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91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Property Keys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6423B-EE6E-FA41-84FC-F3600251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61" y="874463"/>
            <a:ext cx="10872940" cy="45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2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63083" y="278708"/>
            <a:ext cx="8283742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Retrieving nodes filtered by property value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F5E3F-D935-EB44-9775-46A03193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2" y="896620"/>
            <a:ext cx="10381514" cy="43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0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Graph?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6FFF7-DFCF-A647-A954-09E12C5A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8" y="127323"/>
            <a:ext cx="9583838" cy="53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80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767" y="292174"/>
            <a:ext cx="8137238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Retrieving nodes filtered by property value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BE0E1-7FAB-A348-B3B0-F4BA4436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1" y="1090104"/>
            <a:ext cx="10446828" cy="39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0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767" y="292174"/>
            <a:ext cx="8137238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Returning Property Values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7B500-D9D2-1F4F-8D3F-BEBEEDC6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5" y="847397"/>
            <a:ext cx="11761990" cy="4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12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767" y="292174"/>
            <a:ext cx="8137238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aliases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FE225-C53E-B14B-9180-357A3A89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5" y="858982"/>
            <a:ext cx="1142065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5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Neo4j Database (lab)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Desktop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local databases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multiple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Neo4j Browser instances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plugins (libraries) for use with a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X, Linux, Windows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78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Neo4j Database (lab)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Sandbox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browser access to Neo4j Database server and Neo4j database in the cloud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Comes with blank or pre-populated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Cypher scripts for use in other sandboxes or Neo4j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 lives for up to 10 days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install Neo4j on your machine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864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Using Neo4j Browser (lab)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that enables access to Neo4j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Executes Cypher statements (create or update data in the graph)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graph to return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data is visualized as nodes and relationships, but can also  be displayed as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ways to use Neo4j Browser functionality: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Neo4j Desktop (database is local)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Browser Web interface by specifying URL using port 7474 (database is local or in the cloud)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015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536353"/>
            <a:ext cx="6767694" cy="925252"/>
          </a:xfrm>
          <a:prstGeom prst="rect">
            <a:avLst/>
          </a:prstGeom>
        </p:spPr>
        <p:txBody>
          <a:bodyPr/>
          <a:lstStyle/>
          <a:p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LAB 1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98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1166006" y="1283732"/>
            <a:ext cx="106285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“Learning Neo4j”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“NoSQL For Mere Mortals”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”Graph databases: New Opportunities for Connected Data”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“Graph Databases for Beginners”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”Neo4j for Beginners”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2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Graph?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75360"/>
            <a:ext cx="11643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–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things or entities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in a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 circuits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other vertices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manage other employees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are linked to other cities by highways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Graph Theory?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1EA8A-BA87-A34B-B123-FAB081BF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1" y="754800"/>
            <a:ext cx="9311640" cy="47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1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45743</TotalTime>
  <Words>1576</Words>
  <Application>Microsoft Macintosh PowerPoint</Application>
  <PresentationFormat>Widescreen</PresentationFormat>
  <Paragraphs>382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ＭＳ Ｐゴシック</vt:lpstr>
      <vt:lpstr>Arial</vt:lpstr>
      <vt:lpstr>Book Antiqua</vt:lpstr>
      <vt:lpstr>Calibri</vt:lpstr>
      <vt:lpstr>Wingdings</vt:lpstr>
      <vt:lpstr>GW_Photography_Campus_0</vt:lpstr>
      <vt:lpstr>Module 5 Week 1 – Neo4j </vt:lpstr>
      <vt:lpstr>Neo4j Roadmap  </vt:lpstr>
      <vt:lpstr>History of Graphs</vt:lpstr>
      <vt:lpstr>History of Graphs</vt:lpstr>
      <vt:lpstr>History of Graphs</vt:lpstr>
      <vt:lpstr>What is a Graph?</vt:lpstr>
      <vt:lpstr>What is a Graph?</vt:lpstr>
      <vt:lpstr>What is a Graph?</vt:lpstr>
      <vt:lpstr>What is a Graph Theory?</vt:lpstr>
      <vt:lpstr>Graphs in Computer Science </vt:lpstr>
      <vt:lpstr>Graphs in Computer Science </vt:lpstr>
      <vt:lpstr>Introduction to Graph databases</vt:lpstr>
      <vt:lpstr>Introduction to Graph databases</vt:lpstr>
      <vt:lpstr>Introduction to Graph databases</vt:lpstr>
      <vt:lpstr>Relational databases cannot handle relationships </vt:lpstr>
      <vt:lpstr>Introduction to Graph databases</vt:lpstr>
      <vt:lpstr>NoSQL databases cannot handle relationships </vt:lpstr>
      <vt:lpstr>What is Graph Database?</vt:lpstr>
      <vt:lpstr>Introduction to Graph databases</vt:lpstr>
      <vt:lpstr>Introduction to Graph databases</vt:lpstr>
      <vt:lpstr>Graph databases vs RDBMS</vt:lpstr>
      <vt:lpstr>Graph databases vs RDBMS</vt:lpstr>
      <vt:lpstr>Run-time behavior: RDBMS vs Graph</vt:lpstr>
      <vt:lpstr>RDBMS vs Graph</vt:lpstr>
      <vt:lpstr>How do we model: RDMBS vs graph</vt:lpstr>
      <vt:lpstr>PowerPoint Presentation</vt:lpstr>
      <vt:lpstr>Property Graph Model</vt:lpstr>
      <vt:lpstr>Property Graph Model</vt:lpstr>
      <vt:lpstr>Property Graph Model</vt:lpstr>
      <vt:lpstr>Operations on Graphs </vt:lpstr>
      <vt:lpstr>When to Use Graph Databases</vt:lpstr>
      <vt:lpstr>Use case: Graph-based search</vt:lpstr>
      <vt:lpstr>Use case: Master data management </vt:lpstr>
      <vt:lpstr>When Not to Use Graph Databases</vt:lpstr>
      <vt:lpstr>Introduction to Neo4j </vt:lpstr>
      <vt:lpstr>Introduction to Neo4j</vt:lpstr>
      <vt:lpstr>Introduction to Neo4j</vt:lpstr>
      <vt:lpstr>Introduction to Neo4j</vt:lpstr>
      <vt:lpstr>Neo4j Graph Platform </vt:lpstr>
      <vt:lpstr>Neo4j Index-free Adjacency </vt:lpstr>
      <vt:lpstr>Neo4j Database: ACID </vt:lpstr>
      <vt:lpstr>Graph Engine</vt:lpstr>
      <vt:lpstr>Language and driver support</vt:lpstr>
      <vt:lpstr>Libraries </vt:lpstr>
      <vt:lpstr>Tools </vt:lpstr>
      <vt:lpstr>Neo4j Graph Platform Architecture </vt:lpstr>
      <vt:lpstr>Neo4j Data Model – 4 data constructs</vt:lpstr>
      <vt:lpstr>Neo4j Labelled Property Graph Model </vt:lpstr>
      <vt:lpstr>Nodes </vt:lpstr>
      <vt:lpstr>Relationships </vt:lpstr>
      <vt:lpstr>Properties  </vt:lpstr>
      <vt:lpstr>Neo4j Graph Modeling</vt:lpstr>
      <vt:lpstr>Neo4j Data Model</vt:lpstr>
      <vt:lpstr>Neo4j Data Model</vt:lpstr>
      <vt:lpstr>Neo4j Data Model – Indexes</vt:lpstr>
      <vt:lpstr>Query Neo4j</vt:lpstr>
      <vt:lpstr>   What is Cypher?</vt:lpstr>
      <vt:lpstr>   What is Cypher?</vt:lpstr>
      <vt:lpstr>   What is Cypher?</vt:lpstr>
      <vt:lpstr>   Nodes </vt:lpstr>
      <vt:lpstr>   Labels </vt:lpstr>
      <vt:lpstr>   Comments in Cypher  </vt:lpstr>
      <vt:lpstr>          Data Model </vt:lpstr>
      <vt:lpstr>   Using MATCH to retrieve nodes </vt:lpstr>
      <vt:lpstr>   Using MATCH to retrieve nodes </vt:lpstr>
      <vt:lpstr>   View nodes as table data</vt:lpstr>
      <vt:lpstr>Properties </vt:lpstr>
      <vt:lpstr>Property Keys  </vt:lpstr>
      <vt:lpstr>Retrieving nodes filtered by property value </vt:lpstr>
      <vt:lpstr>Retrieving nodes filtered by property value </vt:lpstr>
      <vt:lpstr>Returning Property Values </vt:lpstr>
      <vt:lpstr>Specifying aliases</vt:lpstr>
      <vt:lpstr>   Using Neo4j Database (lab)</vt:lpstr>
      <vt:lpstr>   Using Neo4j Database (lab)</vt:lpstr>
      <vt:lpstr>   Using Neo4j Browser (lab)</vt:lpstr>
      <vt:lpstr> Neo4J LAB 1  </vt:lpstr>
      <vt:lpstr>Sources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Microsoft Office User</cp:lastModifiedBy>
  <cp:revision>634</cp:revision>
  <dcterms:created xsi:type="dcterms:W3CDTF">2018-08-27T00:58:12Z</dcterms:created>
  <dcterms:modified xsi:type="dcterms:W3CDTF">2019-03-06T23:39:57Z</dcterms:modified>
</cp:coreProperties>
</file>